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8" autoAdjust="0"/>
    <p:restoredTop sz="94660"/>
  </p:normalViewPr>
  <p:slideViewPr>
    <p:cSldViewPr snapToGrid="0">
      <p:cViewPr varScale="1">
        <p:scale>
          <a:sx n="81" d="100"/>
          <a:sy n="81" d="100"/>
        </p:scale>
        <p:origin x="78" y="2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9/14/2021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9/14/2021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9/14/2021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9/14/2021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0472FD1-73A8-441E-83EA-AF627139EB2C}"/>
              </a:ext>
            </a:extLst>
          </p:cNvPr>
          <p:cNvSpPr/>
          <p:nvPr/>
        </p:nvSpPr>
        <p:spPr>
          <a:xfrm>
            <a:off x="127339" y="213659"/>
            <a:ext cx="11939156" cy="6430682"/>
          </a:xfrm>
          <a:prstGeom prst="roundRect">
            <a:avLst/>
          </a:prstGeom>
          <a:solidFill>
            <a:schemeClr val="bg1">
              <a:alpha val="71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D2D9B2E1-004A-4609-87CF-AF6550F8F470}"/>
              </a:ext>
            </a:extLst>
          </p:cNvPr>
          <p:cNvSpPr/>
          <p:nvPr/>
        </p:nvSpPr>
        <p:spPr>
          <a:xfrm>
            <a:off x="218141" y="300318"/>
            <a:ext cx="11755718" cy="6257364"/>
          </a:xfrm>
          <a:prstGeom prst="roundRect">
            <a:avLst/>
          </a:prstGeom>
          <a:solidFill>
            <a:schemeClr val="accent3">
              <a:lumMod val="40000"/>
              <a:lumOff val="60000"/>
              <a:alpha val="71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98049E6-1FD7-46CF-AE3D-717ABC4C6C71}"/>
              </a:ext>
            </a:extLst>
          </p:cNvPr>
          <p:cNvSpPr txBox="1"/>
          <p:nvPr/>
        </p:nvSpPr>
        <p:spPr>
          <a:xfrm>
            <a:off x="3948997" y="526082"/>
            <a:ext cx="6311343" cy="523220"/>
          </a:xfrm>
          <a:prstGeom prst="rect">
            <a:avLst/>
          </a:prstGeom>
          <a:noFill/>
        </p:spPr>
        <p:txBody>
          <a:bodyPr wrap="none" rtlCol="0">
            <a:spAutoFit/>
          </a:bodyPr>
          <a:lstStyle/>
          <a:p>
            <a:pPr algn="ctr"/>
            <a:r>
              <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fornian FB" panose="0207040306080B030204" pitchFamily="18" charset="0"/>
              </a:rPr>
              <a:t>2021 High School Achievement Award*</a:t>
            </a:r>
          </a:p>
        </p:txBody>
      </p:sp>
      <p:sp>
        <p:nvSpPr>
          <p:cNvPr id="10" name="TextBox 9">
            <a:extLst>
              <a:ext uri="{FF2B5EF4-FFF2-40B4-BE49-F238E27FC236}">
                <a16:creationId xmlns:a16="http://schemas.microsoft.com/office/drawing/2014/main" id="{35C30902-3BBA-4DEC-9E58-A8ED030E4153}"/>
              </a:ext>
            </a:extLst>
          </p:cNvPr>
          <p:cNvSpPr txBox="1"/>
          <p:nvPr/>
        </p:nvSpPr>
        <p:spPr>
          <a:xfrm>
            <a:off x="7353529" y="5665905"/>
            <a:ext cx="3592124" cy="830997"/>
          </a:xfrm>
          <a:prstGeom prst="rect">
            <a:avLst/>
          </a:prstGeom>
          <a:noFill/>
        </p:spPr>
        <p:txBody>
          <a:bodyPr wrap="square" rtlCol="0">
            <a:spAutoFit/>
          </a:bodyPr>
          <a:lstStyle/>
          <a:p>
            <a:pPr algn="ctr"/>
            <a:r>
              <a:rPr lang="en-US" sz="1600" b="1" dirty="0"/>
              <a:t>Kodava </a:t>
            </a:r>
            <a:r>
              <a:rPr lang="en-US" sz="1600" b="1" dirty="0" err="1"/>
              <a:t>Koota</a:t>
            </a:r>
            <a:r>
              <a:rPr lang="en-US" sz="1600" b="1" dirty="0"/>
              <a:t> Board and Advisory/</a:t>
            </a:r>
            <a:r>
              <a:rPr lang="en-US" sz="1600" b="1" dirty="0" err="1"/>
              <a:t>Evaluiation</a:t>
            </a:r>
            <a:r>
              <a:rPr lang="en-US" sz="1600" b="1" dirty="0"/>
              <a:t> Committee Members</a:t>
            </a:r>
          </a:p>
        </p:txBody>
      </p:sp>
      <p:pic>
        <p:nvPicPr>
          <p:cNvPr id="15" name="Picture 14">
            <a:extLst>
              <a:ext uri="{FF2B5EF4-FFF2-40B4-BE49-F238E27FC236}">
                <a16:creationId xmlns:a16="http://schemas.microsoft.com/office/drawing/2014/main" id="{6D5AEAFA-33AB-4073-BBF1-A7DE3F41CB5B}"/>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Effect>
                      <a14:saturation sat="400000"/>
                    </a14:imgEffect>
                  </a14:imgLayer>
                </a14:imgProps>
              </a:ext>
            </a:extLst>
          </a:blip>
          <a:stretch>
            <a:fillRect/>
          </a:stretch>
        </p:blipFill>
        <p:spPr>
          <a:xfrm>
            <a:off x="2379860" y="347182"/>
            <a:ext cx="1569137" cy="752672"/>
          </a:xfrm>
          <a:prstGeom prst="rect">
            <a:avLst/>
          </a:prstGeom>
        </p:spPr>
      </p:pic>
      <p:sp>
        <p:nvSpPr>
          <p:cNvPr id="3" name="TextBox 2">
            <a:extLst>
              <a:ext uri="{FF2B5EF4-FFF2-40B4-BE49-F238E27FC236}">
                <a16:creationId xmlns:a16="http://schemas.microsoft.com/office/drawing/2014/main" id="{8F277630-4499-49E3-A6B7-39601BA4584F}"/>
              </a:ext>
            </a:extLst>
          </p:cNvPr>
          <p:cNvSpPr txBox="1"/>
          <p:nvPr/>
        </p:nvSpPr>
        <p:spPr>
          <a:xfrm>
            <a:off x="4646805" y="1142886"/>
            <a:ext cx="5847019" cy="1384995"/>
          </a:xfrm>
          <a:prstGeom prst="rect">
            <a:avLst/>
          </a:prstGeom>
          <a:noFill/>
        </p:spPr>
        <p:txBody>
          <a:bodyPr wrap="square" rtlCol="0">
            <a:spAutoFit/>
          </a:bodyPr>
          <a:lstStyle/>
          <a:p>
            <a:r>
              <a:rPr lang="en-US" sz="1200" dirty="0" err="1"/>
              <a:t>Pratheek</a:t>
            </a:r>
            <a:r>
              <a:rPr lang="en-US" sz="1200" dirty="0"/>
              <a:t> </a:t>
            </a:r>
            <a:r>
              <a:rPr lang="en-US" sz="1200" dirty="0" err="1"/>
              <a:t>Kuimanda</a:t>
            </a:r>
            <a:r>
              <a:rPr lang="en-US" sz="1200" dirty="0"/>
              <a:t> is the son of </a:t>
            </a:r>
            <a:r>
              <a:rPr lang="en-US" sz="1200" dirty="0" err="1"/>
              <a:t>Kuimanda</a:t>
            </a:r>
            <a:r>
              <a:rPr lang="en-US" sz="1200" dirty="0"/>
              <a:t> </a:t>
            </a:r>
            <a:r>
              <a:rPr lang="en-US" sz="1200" dirty="0" err="1"/>
              <a:t>Joyappa</a:t>
            </a:r>
            <a:r>
              <a:rPr lang="en-US" sz="1200" dirty="0"/>
              <a:t> and </a:t>
            </a:r>
            <a:r>
              <a:rPr lang="en-US" sz="1200" dirty="0" err="1"/>
              <a:t>Malchira</a:t>
            </a:r>
            <a:r>
              <a:rPr lang="en-US" sz="1200" dirty="0"/>
              <a:t> </a:t>
            </a:r>
            <a:r>
              <a:rPr lang="en-US" sz="1200" dirty="0" err="1"/>
              <a:t>Barathi</a:t>
            </a:r>
            <a:r>
              <a:rPr lang="en-US" sz="1200" dirty="0"/>
              <a:t>  from Spring, TX (previously from Andover, MA). Among his many other accomplishments, during the COVID pandemic last year, he founded a Andover PPE team, and designed, produced &amp; delivered face shields to many hospitals all over Boston area. For this work, he was recognized in the local newspapers and media. He will be pursuing his undergraduate degree this fall at Rice University in TX, in Public Health and Sports Medicine.</a:t>
            </a:r>
          </a:p>
        </p:txBody>
      </p:sp>
      <p:sp>
        <p:nvSpPr>
          <p:cNvPr id="5" name="TextBox 4">
            <a:extLst>
              <a:ext uri="{FF2B5EF4-FFF2-40B4-BE49-F238E27FC236}">
                <a16:creationId xmlns:a16="http://schemas.microsoft.com/office/drawing/2014/main" id="{4A86D47B-D02B-4BFC-B7D4-9CCDCDAD06AD}"/>
              </a:ext>
            </a:extLst>
          </p:cNvPr>
          <p:cNvSpPr txBox="1"/>
          <p:nvPr/>
        </p:nvSpPr>
        <p:spPr>
          <a:xfrm>
            <a:off x="4646732" y="2907111"/>
            <a:ext cx="5847019" cy="1200329"/>
          </a:xfrm>
          <a:prstGeom prst="rect">
            <a:avLst/>
          </a:prstGeom>
          <a:noFill/>
        </p:spPr>
        <p:txBody>
          <a:bodyPr wrap="square" rtlCol="0">
            <a:spAutoFit/>
          </a:bodyPr>
          <a:lstStyle/>
          <a:p>
            <a:r>
              <a:rPr lang="en-US" sz="1200" dirty="0"/>
              <a:t>Riya </a:t>
            </a:r>
            <a:r>
              <a:rPr lang="en-US" sz="1200" dirty="0" err="1"/>
              <a:t>Machimada</a:t>
            </a:r>
            <a:r>
              <a:rPr lang="en-US" sz="1200" dirty="0"/>
              <a:t> is the daughter of Jeevan and </a:t>
            </a:r>
            <a:r>
              <a:rPr lang="en-US" sz="1200" dirty="0" err="1"/>
              <a:t>Muthamma</a:t>
            </a:r>
            <a:r>
              <a:rPr lang="en-US" sz="1200" dirty="0"/>
              <a:t> </a:t>
            </a:r>
            <a:r>
              <a:rPr lang="en-US" sz="1200" dirty="0" err="1"/>
              <a:t>Machimada</a:t>
            </a:r>
            <a:r>
              <a:rPr lang="en-US" sz="1200" dirty="0"/>
              <a:t> from Greer SC. Aside from studies and other accomplishments, she is a tennis player, certified EMT and over the past four years was a dedicated volunteer at Roper Mountain Science Center helping kids. She will be pursuing her undergraduate degree this fall at University of South Carolina, in Biological Sciences.</a:t>
            </a:r>
          </a:p>
        </p:txBody>
      </p:sp>
      <p:sp>
        <p:nvSpPr>
          <p:cNvPr id="19" name="TextBox 18">
            <a:extLst>
              <a:ext uri="{FF2B5EF4-FFF2-40B4-BE49-F238E27FC236}">
                <a16:creationId xmlns:a16="http://schemas.microsoft.com/office/drawing/2014/main" id="{06EE0CA7-9E7C-446C-8FFE-157D817AE5EF}"/>
              </a:ext>
            </a:extLst>
          </p:cNvPr>
          <p:cNvSpPr txBox="1"/>
          <p:nvPr/>
        </p:nvSpPr>
        <p:spPr>
          <a:xfrm>
            <a:off x="4646804" y="4486671"/>
            <a:ext cx="5847019" cy="1015663"/>
          </a:xfrm>
          <a:prstGeom prst="rect">
            <a:avLst/>
          </a:prstGeom>
          <a:noFill/>
        </p:spPr>
        <p:txBody>
          <a:bodyPr wrap="square" rtlCol="0">
            <a:spAutoFit/>
          </a:bodyPr>
          <a:lstStyle/>
          <a:p>
            <a:r>
              <a:rPr lang="en-US" sz="1200" dirty="0"/>
              <a:t>Chelsea Andrade is the daughter of </a:t>
            </a:r>
            <a:r>
              <a:rPr lang="en-US" sz="1200" dirty="0" err="1"/>
              <a:t>Keerthan</a:t>
            </a:r>
            <a:r>
              <a:rPr lang="en-US" sz="1200" dirty="0"/>
              <a:t> and </a:t>
            </a:r>
            <a:r>
              <a:rPr lang="en-US" sz="1200" dirty="0" err="1"/>
              <a:t>Janetha</a:t>
            </a:r>
            <a:r>
              <a:rPr lang="en-US" sz="1200" dirty="0"/>
              <a:t> Andrade (</a:t>
            </a:r>
            <a:r>
              <a:rPr lang="en-US" sz="1200" dirty="0" err="1"/>
              <a:t>Butiyanda</a:t>
            </a:r>
            <a:r>
              <a:rPr lang="en-US" sz="1200" dirty="0"/>
              <a:t> family) from Katy, TX. During her high school years she has been into varsity wrestling, Bollywood dancing and Indian Cultural </a:t>
            </a:r>
            <a:r>
              <a:rPr lang="en-US" sz="1200" dirty="0" err="1"/>
              <a:t>Socity</a:t>
            </a:r>
            <a:r>
              <a:rPr lang="en-US" sz="1200" dirty="0"/>
              <a:t>. She will be pursuing her undergraduate degree this fall at Texas A&amp;M University in pre-med Psychology.</a:t>
            </a:r>
          </a:p>
        </p:txBody>
      </p:sp>
      <p:sp>
        <p:nvSpPr>
          <p:cNvPr id="27" name="TextBox 26">
            <a:extLst>
              <a:ext uri="{FF2B5EF4-FFF2-40B4-BE49-F238E27FC236}">
                <a16:creationId xmlns:a16="http://schemas.microsoft.com/office/drawing/2014/main" id="{13F26441-5AA0-4949-AC1D-1453BB20B422}"/>
              </a:ext>
            </a:extLst>
          </p:cNvPr>
          <p:cNvSpPr txBox="1"/>
          <p:nvPr/>
        </p:nvSpPr>
        <p:spPr>
          <a:xfrm>
            <a:off x="808982" y="1775702"/>
            <a:ext cx="1386739" cy="276999"/>
          </a:xfrm>
          <a:prstGeom prst="rect">
            <a:avLst/>
          </a:prstGeom>
          <a:noFill/>
        </p:spPr>
        <p:txBody>
          <a:bodyPr wrap="square" rtlCol="0">
            <a:spAutoFit/>
          </a:bodyPr>
          <a:lstStyle/>
          <a:p>
            <a:r>
              <a:rPr lang="en-US" sz="1200" b="1" dirty="0"/>
              <a:t>1</a:t>
            </a:r>
            <a:r>
              <a:rPr lang="en-US" sz="1200" b="1" baseline="30000" dirty="0"/>
              <a:t>st</a:t>
            </a:r>
            <a:r>
              <a:rPr lang="en-US" sz="1200" b="1" dirty="0"/>
              <a:t> Place Winner</a:t>
            </a:r>
          </a:p>
        </p:txBody>
      </p:sp>
      <p:sp>
        <p:nvSpPr>
          <p:cNvPr id="29" name="TextBox 28">
            <a:extLst>
              <a:ext uri="{FF2B5EF4-FFF2-40B4-BE49-F238E27FC236}">
                <a16:creationId xmlns:a16="http://schemas.microsoft.com/office/drawing/2014/main" id="{153B34B8-42A0-4487-A7FD-3C2DA658A808}"/>
              </a:ext>
            </a:extLst>
          </p:cNvPr>
          <p:cNvSpPr txBox="1"/>
          <p:nvPr/>
        </p:nvSpPr>
        <p:spPr>
          <a:xfrm>
            <a:off x="808981" y="3340439"/>
            <a:ext cx="1473990" cy="276999"/>
          </a:xfrm>
          <a:prstGeom prst="rect">
            <a:avLst/>
          </a:prstGeom>
          <a:noFill/>
        </p:spPr>
        <p:txBody>
          <a:bodyPr wrap="square" rtlCol="0">
            <a:spAutoFit/>
          </a:bodyPr>
          <a:lstStyle/>
          <a:p>
            <a:r>
              <a:rPr lang="en-US" sz="1200" b="1" dirty="0"/>
              <a:t>2</a:t>
            </a:r>
            <a:r>
              <a:rPr lang="en-US" sz="1200" b="1" baseline="30000" dirty="0"/>
              <a:t>nd</a:t>
            </a:r>
            <a:r>
              <a:rPr lang="en-US" sz="1200" b="1" dirty="0"/>
              <a:t> Place Winner</a:t>
            </a:r>
          </a:p>
        </p:txBody>
      </p:sp>
      <p:sp>
        <p:nvSpPr>
          <p:cNvPr id="31" name="TextBox 30">
            <a:extLst>
              <a:ext uri="{FF2B5EF4-FFF2-40B4-BE49-F238E27FC236}">
                <a16:creationId xmlns:a16="http://schemas.microsoft.com/office/drawing/2014/main" id="{9FB266D9-D5CB-463F-85BA-052BB7169B1A}"/>
              </a:ext>
            </a:extLst>
          </p:cNvPr>
          <p:cNvSpPr txBox="1"/>
          <p:nvPr/>
        </p:nvSpPr>
        <p:spPr>
          <a:xfrm>
            <a:off x="826794" y="4920807"/>
            <a:ext cx="1473990" cy="276999"/>
          </a:xfrm>
          <a:prstGeom prst="rect">
            <a:avLst/>
          </a:prstGeom>
          <a:noFill/>
        </p:spPr>
        <p:txBody>
          <a:bodyPr wrap="square" rtlCol="0">
            <a:spAutoFit/>
          </a:bodyPr>
          <a:lstStyle/>
          <a:p>
            <a:r>
              <a:rPr lang="en-US" sz="1200" b="1" dirty="0"/>
              <a:t>3</a:t>
            </a:r>
            <a:r>
              <a:rPr lang="en-US" sz="1200" b="1" baseline="30000" dirty="0"/>
              <a:t>rd</a:t>
            </a:r>
            <a:r>
              <a:rPr lang="en-US" sz="1200" b="1" dirty="0"/>
              <a:t> Place Winner</a:t>
            </a:r>
          </a:p>
        </p:txBody>
      </p:sp>
      <p:pic>
        <p:nvPicPr>
          <p:cNvPr id="8" name="Picture 7">
            <a:extLst>
              <a:ext uri="{FF2B5EF4-FFF2-40B4-BE49-F238E27FC236}">
                <a16:creationId xmlns:a16="http://schemas.microsoft.com/office/drawing/2014/main" id="{97B692EE-4963-4317-B43A-930D72BAA6A2}"/>
              </a:ext>
            </a:extLst>
          </p:cNvPr>
          <p:cNvPicPr>
            <a:picLocks noChangeAspect="1"/>
          </p:cNvPicPr>
          <p:nvPr/>
        </p:nvPicPr>
        <p:blipFill>
          <a:blip r:embed="rId4"/>
          <a:stretch>
            <a:fillRect/>
          </a:stretch>
        </p:blipFill>
        <p:spPr>
          <a:xfrm>
            <a:off x="2581905" y="1067984"/>
            <a:ext cx="1318290" cy="1579864"/>
          </a:xfrm>
          <a:prstGeom prst="rect">
            <a:avLst/>
          </a:prstGeom>
        </p:spPr>
      </p:pic>
      <p:pic>
        <p:nvPicPr>
          <p:cNvPr id="11" name="Picture 10">
            <a:extLst>
              <a:ext uri="{FF2B5EF4-FFF2-40B4-BE49-F238E27FC236}">
                <a16:creationId xmlns:a16="http://schemas.microsoft.com/office/drawing/2014/main" id="{2F929014-5D1A-4AE0-9FF9-1ABC96587250}"/>
              </a:ext>
            </a:extLst>
          </p:cNvPr>
          <p:cNvPicPr>
            <a:picLocks noChangeAspect="1"/>
          </p:cNvPicPr>
          <p:nvPr/>
        </p:nvPicPr>
        <p:blipFill>
          <a:blip r:embed="rId5"/>
          <a:stretch>
            <a:fillRect/>
          </a:stretch>
        </p:blipFill>
        <p:spPr>
          <a:xfrm>
            <a:off x="2581902" y="2738715"/>
            <a:ext cx="1318291" cy="1596160"/>
          </a:xfrm>
          <a:prstGeom prst="rect">
            <a:avLst/>
          </a:prstGeom>
        </p:spPr>
      </p:pic>
      <p:pic>
        <p:nvPicPr>
          <p:cNvPr id="14" name="Picture 13">
            <a:extLst>
              <a:ext uri="{FF2B5EF4-FFF2-40B4-BE49-F238E27FC236}">
                <a16:creationId xmlns:a16="http://schemas.microsoft.com/office/drawing/2014/main" id="{8BBFC5FF-CD49-44A9-B3C9-6DFD0DBC9D0C}"/>
              </a:ext>
            </a:extLst>
          </p:cNvPr>
          <p:cNvPicPr>
            <a:picLocks noChangeAspect="1"/>
          </p:cNvPicPr>
          <p:nvPr/>
        </p:nvPicPr>
        <p:blipFill>
          <a:blip r:embed="rId6"/>
          <a:stretch>
            <a:fillRect/>
          </a:stretch>
        </p:blipFill>
        <p:spPr>
          <a:xfrm>
            <a:off x="2581902" y="4425742"/>
            <a:ext cx="1318290" cy="1456726"/>
          </a:xfrm>
          <a:prstGeom prst="rect">
            <a:avLst/>
          </a:prstGeom>
        </p:spPr>
      </p:pic>
    </p:spTree>
    <p:extLst>
      <p:ext uri="{BB962C8B-B14F-4D97-AF65-F5344CB8AC3E}">
        <p14:creationId xmlns:p14="http://schemas.microsoft.com/office/powerpoint/2010/main" val="23992241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
  <TotalTime>4778</TotalTime>
  <Words>241</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Californian FB</vt:lpstr>
      <vt:lpstr>Century Gothic</vt:lpstr>
      <vt:lpstr>Garamond</vt:lpstr>
      <vt:lpstr>Savon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Appanna Chottera</dc:creator>
  <cp:lastModifiedBy>Appanna Chottera</cp:lastModifiedBy>
  <cp:revision>43</cp:revision>
  <cp:lastPrinted>2018-08-08T02:13:20Z</cp:lastPrinted>
  <dcterms:created xsi:type="dcterms:W3CDTF">2018-08-08T01:45:05Z</dcterms:created>
  <dcterms:modified xsi:type="dcterms:W3CDTF">2021-09-14T13:07:11Z</dcterms:modified>
</cp:coreProperties>
</file>